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3" r:id="rId7"/>
    <p:sldId id="261" r:id="rId8"/>
    <p:sldId id="264" r:id="rId9"/>
    <p:sldId id="265" r:id="rId10"/>
    <p:sldId id="266" r:id="rId11"/>
    <p:sldId id="267" r:id="rId12"/>
    <p:sldId id="268" r:id="rId13"/>
    <p:sldId id="270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FF"/>
    <a:srgbClr val="231C7E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279" autoAdjust="0"/>
    <p:restoredTop sz="94660"/>
  </p:normalViewPr>
  <p:slideViewPr>
    <p:cSldViewPr snapToGrid="0">
      <p:cViewPr varScale="1">
        <p:scale>
          <a:sx n="74" d="100"/>
          <a:sy n="74" d="100"/>
        </p:scale>
        <p:origin x="48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pPr/>
              <a:t>3/16/2020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pPr/>
              <a:t>3/16/2020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pPr/>
              <a:t>3/16/2020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pPr/>
              <a:t>3/16/2020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3/16/2020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18186" y="1541649"/>
            <a:ext cx="8655817" cy="1646302"/>
          </a:xfrm>
        </p:spPr>
        <p:txBody>
          <a:bodyPr/>
          <a:lstStyle/>
          <a:p>
            <a:r>
              <a:rPr lang="pt-BR" sz="6600" dirty="0" smtClean="0">
                <a:solidFill>
                  <a:schemeClr val="accent1">
                    <a:lumMod val="75000"/>
                  </a:schemeClr>
                </a:solidFill>
              </a:rPr>
              <a:t>SISTEMAS DE VENDAS </a:t>
            </a:r>
            <a:endParaRPr lang="pt-BR" sz="6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07067" y="3187951"/>
            <a:ext cx="7766936" cy="1096899"/>
          </a:xfrm>
        </p:spPr>
        <p:txBody>
          <a:bodyPr>
            <a:normAutofit/>
          </a:bodyPr>
          <a:lstStyle/>
          <a:p>
            <a:r>
              <a:rPr lang="pt-BR" sz="4000" dirty="0" smtClean="0">
                <a:solidFill>
                  <a:schemeClr val="accent2">
                    <a:lumMod val="50000"/>
                  </a:schemeClr>
                </a:solidFill>
              </a:rPr>
              <a:t>Ramelk Cosméticos</a:t>
            </a:r>
            <a:endParaRPr lang="pt-BR" sz="400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513724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25003" y="373488"/>
            <a:ext cx="10174310" cy="6040192"/>
          </a:xfrm>
        </p:spPr>
        <p:txBody>
          <a:bodyPr>
            <a:normAutofit/>
          </a:bodyPr>
          <a:lstStyle/>
          <a:p>
            <a:pPr algn="ctr"/>
            <a:r>
              <a:rPr lang="pt-BR" sz="7200" u="sng" dirty="0" smtClean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/>
            </a:r>
            <a:br>
              <a:rPr lang="pt-BR" sz="7200" u="sng" dirty="0" smtClean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</a:br>
            <a:r>
              <a:rPr lang="pt-BR" sz="7200" u="sng" dirty="0" smtClean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CVR+</a:t>
            </a:r>
            <a:r>
              <a:rPr lang="pt-BR" sz="8000" u="sng" dirty="0" smtClean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/>
            </a:r>
            <a:br>
              <a:rPr lang="pt-BR" sz="8000" u="sng" dirty="0" smtClean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</a:br>
            <a:r>
              <a:rPr lang="pt-BR" sz="6000" dirty="0" smtClean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/>
            </a:r>
            <a:br>
              <a:rPr lang="pt-BR" sz="6000" dirty="0" smtClean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</a:br>
            <a:r>
              <a:rPr lang="pt-BR" sz="6000" dirty="0" smtClean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Clube de Vendas</a:t>
            </a:r>
            <a:br>
              <a:rPr lang="pt-BR" sz="6000" dirty="0" smtClean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</a:br>
            <a:r>
              <a:rPr lang="pt-BR" sz="6000" dirty="0" smtClean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Ramelk +</a:t>
            </a:r>
            <a:r>
              <a:rPr lang="pt-BR" sz="6000" dirty="0" smtClean="0">
                <a:latin typeface="Century Gothic" panose="020B0502020202020204" pitchFamily="34" charset="0"/>
              </a:rPr>
              <a:t/>
            </a:r>
            <a:br>
              <a:rPr lang="pt-BR" sz="6000" dirty="0" smtClean="0">
                <a:latin typeface="Century Gothic" panose="020B0502020202020204" pitchFamily="34" charset="0"/>
              </a:rPr>
            </a:br>
            <a:endParaRPr lang="pt-BR" sz="60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9523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89398" y="489398"/>
            <a:ext cx="9015210" cy="5692462"/>
          </a:xfrm>
        </p:spPr>
        <p:txBody>
          <a:bodyPr>
            <a:normAutofit/>
          </a:bodyPr>
          <a:lstStyle/>
          <a:p>
            <a:r>
              <a:rPr lang="pt-BR" b="1" dirty="0">
                <a:solidFill>
                  <a:schemeClr val="accent2">
                    <a:lumMod val="50000"/>
                  </a:schemeClr>
                </a:solidFill>
                <a:latin typeface="Century Gothic" panose="020B0502020202020204" pitchFamily="34" charset="0"/>
              </a:rPr>
              <a:t>O que é o Clube de Vendas </a:t>
            </a:r>
            <a:r>
              <a:rPr lang="pt-BR" b="1" dirty="0" smtClean="0">
                <a:solidFill>
                  <a:schemeClr val="accent2">
                    <a:lumMod val="50000"/>
                  </a:schemeClr>
                </a:solidFill>
                <a:latin typeface="Century Gothic" panose="020B0502020202020204" pitchFamily="34" charset="0"/>
              </a:rPr>
              <a:t>Ramelk+?</a:t>
            </a:r>
            <a:endParaRPr lang="pt-BR" b="1" dirty="0">
              <a:solidFill>
                <a:schemeClr val="accent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pt-BR" dirty="0">
                <a:solidFill>
                  <a:schemeClr val="accent2">
                    <a:lumMod val="50000"/>
                  </a:schemeClr>
                </a:solidFill>
                <a:latin typeface="Century Gothic" panose="020B0502020202020204" pitchFamily="34" charset="0"/>
              </a:rPr>
              <a:t>Ideal para </a:t>
            </a:r>
            <a:r>
              <a:rPr lang="pt-BR" dirty="0" smtClean="0">
                <a:solidFill>
                  <a:schemeClr val="accent2">
                    <a:lumMod val="50000"/>
                  </a:schemeClr>
                </a:solidFill>
                <a:latin typeface="Century Gothic" panose="020B0502020202020204" pitchFamily="34" charset="0"/>
              </a:rPr>
              <a:t>pessoas com perfil de equipe de vendas.</a:t>
            </a:r>
          </a:p>
          <a:p>
            <a:pPr>
              <a:buFont typeface="Wingdings" panose="05000000000000000000" pitchFamily="2" charset="2"/>
              <a:buChar char="ü"/>
            </a:pPr>
            <a:endParaRPr lang="pt-BR" dirty="0" smtClean="0">
              <a:solidFill>
                <a:schemeClr val="accent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endParaRPr lang="pt-BR" dirty="0">
              <a:solidFill>
                <a:schemeClr val="accent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r>
              <a:rPr lang="pt-BR" b="1" dirty="0" smtClean="0">
                <a:solidFill>
                  <a:schemeClr val="accent2">
                    <a:lumMod val="50000"/>
                  </a:schemeClr>
                </a:solidFill>
                <a:latin typeface="Century Gothic" panose="020B0502020202020204" pitchFamily="34" charset="0"/>
              </a:rPr>
              <a:t>Como </a:t>
            </a:r>
            <a:r>
              <a:rPr lang="pt-BR" b="1" dirty="0">
                <a:solidFill>
                  <a:schemeClr val="accent2">
                    <a:lumMod val="50000"/>
                  </a:schemeClr>
                </a:solidFill>
                <a:latin typeface="Century Gothic" panose="020B0502020202020204" pitchFamily="34" charset="0"/>
              </a:rPr>
              <a:t>fazer parte do </a:t>
            </a:r>
            <a:r>
              <a:rPr lang="pt-BR" b="1" dirty="0" smtClean="0">
                <a:solidFill>
                  <a:schemeClr val="accent2">
                    <a:lumMod val="50000"/>
                  </a:schemeClr>
                </a:solidFill>
                <a:latin typeface="Century Gothic" panose="020B0502020202020204" pitchFamily="34" charset="0"/>
              </a:rPr>
              <a:t>CVR+?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t-BR" dirty="0" smtClean="0">
                <a:solidFill>
                  <a:schemeClr val="accent2">
                    <a:lumMod val="50000"/>
                  </a:schemeClr>
                </a:solidFill>
                <a:latin typeface="Century Gothic" panose="020B0502020202020204" pitchFamily="34" charset="0"/>
              </a:rPr>
              <a:t>Equipe com no mínimo 40 integrantes ativos com faturamento mensal mínimo de R$50.000,00.</a:t>
            </a:r>
            <a:endParaRPr lang="pt-BR" dirty="0">
              <a:solidFill>
                <a:schemeClr val="accent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endParaRPr lang="pt-BR" dirty="0"/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3177" y="927279"/>
            <a:ext cx="1038896" cy="779172"/>
          </a:xfrm>
          <a:prstGeom prst="rect">
            <a:avLst/>
          </a:prstGeom>
        </p:spPr>
      </p:pic>
      <p:pic>
        <p:nvPicPr>
          <p:cNvPr id="4" name="Imagem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8913" y="2859109"/>
            <a:ext cx="1545465" cy="11590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33250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89397" y="437882"/>
            <a:ext cx="9028090" cy="5795493"/>
          </a:xfrm>
        </p:spPr>
        <p:txBody>
          <a:bodyPr>
            <a:normAutofit/>
          </a:bodyPr>
          <a:lstStyle/>
          <a:p>
            <a:r>
              <a:rPr lang="pt-BR" b="1" dirty="0">
                <a:solidFill>
                  <a:schemeClr val="accent2">
                    <a:lumMod val="50000"/>
                  </a:schemeClr>
                </a:solidFill>
                <a:latin typeface="Century Gothic" panose="020B0502020202020204" pitchFamily="34" charset="0"/>
              </a:rPr>
              <a:t>Quais são as vantagens</a:t>
            </a:r>
            <a:r>
              <a:rPr lang="pt-BR" b="1" dirty="0" smtClean="0">
                <a:solidFill>
                  <a:schemeClr val="accent2">
                    <a:lumMod val="50000"/>
                  </a:schemeClr>
                </a:solidFill>
                <a:latin typeface="Century Gothic" panose="020B0502020202020204" pitchFamily="34" charset="0"/>
              </a:rPr>
              <a:t>?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t-BR" dirty="0" smtClean="0">
                <a:solidFill>
                  <a:schemeClr val="accent2">
                    <a:lumMod val="50000"/>
                  </a:schemeClr>
                </a:solidFill>
                <a:latin typeface="Century Gothic" panose="020B0502020202020204" pitchFamily="34" charset="0"/>
              </a:rPr>
              <a:t>Ganhe um </a:t>
            </a:r>
            <a:r>
              <a:rPr lang="pt-BR" i="1" dirty="0" err="1" smtClean="0">
                <a:solidFill>
                  <a:schemeClr val="accent2">
                    <a:lumMod val="50000"/>
                  </a:schemeClr>
                </a:solidFill>
                <a:latin typeface="Century Gothic" panose="020B0502020202020204" pitchFamily="34" charset="0"/>
              </a:rPr>
              <a:t>plus</a:t>
            </a:r>
            <a:r>
              <a:rPr lang="pt-BR" dirty="0" smtClean="0">
                <a:solidFill>
                  <a:schemeClr val="accent2">
                    <a:lumMod val="50000"/>
                  </a:schemeClr>
                </a:solidFill>
                <a:latin typeface="Century Gothic" panose="020B0502020202020204" pitchFamily="34" charset="0"/>
              </a:rPr>
              <a:t> em bônus sobre as compras da sua equipe (1ª geração) e dos que ingressaram indicados pela sua equipe (2ª geração).</a:t>
            </a:r>
          </a:p>
          <a:p>
            <a:pPr>
              <a:buFont typeface="Wingdings" panose="05000000000000000000" pitchFamily="2" charset="2"/>
              <a:buChar char="ü"/>
            </a:pPr>
            <a:endParaRPr lang="pt-BR" dirty="0" smtClean="0">
              <a:latin typeface="Century Gothic" panose="020B0502020202020204" pitchFamily="34" charset="0"/>
            </a:endParaRPr>
          </a:p>
          <a:p>
            <a:pPr>
              <a:buFont typeface="Wingdings" panose="05000000000000000000" pitchFamily="2" charset="2"/>
              <a:buChar char="ü"/>
            </a:pPr>
            <a:endParaRPr lang="pt-BR" dirty="0">
              <a:latin typeface="Century Gothic" panose="020B0502020202020204" pitchFamily="34" charset="0"/>
            </a:endParaRPr>
          </a:p>
          <a:p>
            <a:pPr>
              <a:buFont typeface="Wingdings" panose="05000000000000000000" pitchFamily="2" charset="2"/>
              <a:buChar char="ü"/>
            </a:pPr>
            <a:endParaRPr lang="pt-BR" dirty="0" smtClean="0">
              <a:latin typeface="Century Gothic" panose="020B0502020202020204" pitchFamily="34" charset="0"/>
            </a:endParaRPr>
          </a:p>
          <a:p>
            <a:pPr>
              <a:buFont typeface="Wingdings" panose="05000000000000000000" pitchFamily="2" charset="2"/>
              <a:buChar char="ü"/>
            </a:pPr>
            <a:endParaRPr lang="pt-BR" dirty="0">
              <a:latin typeface="Century Gothic" panose="020B0502020202020204" pitchFamily="34" charset="0"/>
            </a:endParaRPr>
          </a:p>
          <a:p>
            <a:pPr>
              <a:buFont typeface="Wingdings" panose="05000000000000000000" pitchFamily="2" charset="2"/>
              <a:buChar char="ü"/>
            </a:pPr>
            <a:endParaRPr lang="pt-BR" dirty="0" smtClean="0">
              <a:latin typeface="Century Gothic" panose="020B0502020202020204" pitchFamily="34" charset="0"/>
            </a:endParaRPr>
          </a:p>
          <a:p>
            <a:pPr>
              <a:buFont typeface="Wingdings" panose="05000000000000000000" pitchFamily="2" charset="2"/>
              <a:buChar char="ü"/>
            </a:pPr>
            <a:endParaRPr lang="pt-BR" dirty="0">
              <a:latin typeface="Century Gothic" panose="020B0502020202020204" pitchFamily="34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pt-BR" dirty="0" smtClean="0">
                <a:solidFill>
                  <a:schemeClr val="accent2">
                    <a:lumMod val="50000"/>
                  </a:schemeClr>
                </a:solidFill>
                <a:latin typeface="Century Gothic" panose="020B0502020202020204" pitchFamily="34" charset="0"/>
              </a:rPr>
              <a:t>As vantagens são progressivas a medida que você aumenta o número de pessoas ativas e faturamento;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t-BR" dirty="0">
                <a:solidFill>
                  <a:schemeClr val="accent2">
                    <a:lumMod val="50000"/>
                  </a:schemeClr>
                </a:solidFill>
                <a:latin typeface="Century Gothic" panose="020B0502020202020204" pitchFamily="34" charset="0"/>
              </a:rPr>
              <a:t>No mês que não atingir  a meta da exigência de faturamento do Clube de Vendas Ramelk+, voltará aos ganhos do Clube de Vendas Ramelk ou proporcional ao faturamento do Clube de Vendas Ramelk + </a:t>
            </a:r>
            <a:r>
              <a:rPr lang="pt-BR" dirty="0" smtClean="0">
                <a:solidFill>
                  <a:schemeClr val="accent2">
                    <a:lumMod val="50000"/>
                  </a:schemeClr>
                </a:solidFill>
                <a:latin typeface="Century Gothic" panose="020B0502020202020204" pitchFamily="34" charset="0"/>
              </a:rPr>
              <a:t>(sem </a:t>
            </a:r>
            <a:r>
              <a:rPr lang="pt-BR" dirty="0">
                <a:solidFill>
                  <a:schemeClr val="accent2">
                    <a:lumMod val="50000"/>
                  </a:schemeClr>
                </a:solidFill>
                <a:latin typeface="Century Gothic" panose="020B0502020202020204" pitchFamily="34" charset="0"/>
              </a:rPr>
              <a:t>perder o status</a:t>
            </a:r>
            <a:r>
              <a:rPr lang="pt-BR" dirty="0" smtClean="0">
                <a:solidFill>
                  <a:schemeClr val="accent2">
                    <a:lumMod val="50000"/>
                  </a:schemeClr>
                </a:solidFill>
                <a:latin typeface="Century Gothic" panose="020B0502020202020204" pitchFamily="34" charset="0"/>
              </a:rPr>
              <a:t>).</a:t>
            </a:r>
            <a:endParaRPr lang="pt-BR" dirty="0">
              <a:solidFill>
                <a:schemeClr val="accent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>
              <a:buFont typeface="Wingdings" panose="05000000000000000000" pitchFamily="2" charset="2"/>
              <a:buChar char="ü"/>
            </a:pPr>
            <a:endParaRPr lang="pt-BR" dirty="0" smtClean="0">
              <a:latin typeface="Century Gothic" panose="020B0502020202020204" pitchFamily="34" charset="0"/>
            </a:endParaRPr>
          </a:p>
          <a:p>
            <a:pPr>
              <a:buFont typeface="Wingdings" panose="05000000000000000000" pitchFamily="2" charset="2"/>
              <a:buChar char="ü"/>
            </a:pPr>
            <a:endParaRPr lang="pt-BR" dirty="0">
              <a:latin typeface="Century Gothic" panose="020B0502020202020204" pitchFamily="34" charset="0"/>
            </a:endParaRPr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7442563"/>
              </p:ext>
            </p:extLst>
          </p:nvPr>
        </p:nvGraphicFramePr>
        <p:xfrm>
          <a:off x="934911" y="1590104"/>
          <a:ext cx="6921202" cy="199022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42071"/>
                <a:gridCol w="1378354"/>
                <a:gridCol w="1504741"/>
                <a:gridCol w="1496036"/>
              </a:tblGrid>
              <a:tr h="35460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pt-BR" sz="1200" dirty="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 smtClean="0">
                          <a:effectLst/>
                          <a:latin typeface="Century Gothic" panose="020B0502020202020204" pitchFamily="34" charset="0"/>
                        </a:rPr>
                        <a:t>CVR+</a:t>
                      </a:r>
                      <a:r>
                        <a:rPr lang="pt-BR" sz="1200" baseline="0" dirty="0" smtClean="0">
                          <a:effectLst/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pt-BR" sz="1200" dirty="0" smtClean="0">
                          <a:effectLst/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pt-BR" sz="1200" dirty="0">
                          <a:effectLst/>
                          <a:latin typeface="Century Gothic" panose="020B0502020202020204" pitchFamily="34" charset="0"/>
                        </a:rPr>
                        <a:t>SAFIRA</a:t>
                      </a:r>
                      <a:endParaRPr lang="pt-BR" sz="1200" dirty="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 smtClean="0">
                          <a:effectLst/>
                          <a:latin typeface="Century Gothic" panose="020B0502020202020204" pitchFamily="34" charset="0"/>
                        </a:rPr>
                        <a:t>CVR+  </a:t>
                      </a:r>
                      <a:r>
                        <a:rPr lang="pt-BR" sz="1200" dirty="0">
                          <a:effectLst/>
                          <a:latin typeface="Century Gothic" panose="020B0502020202020204" pitchFamily="34" charset="0"/>
                        </a:rPr>
                        <a:t>ESMERALDA</a:t>
                      </a:r>
                      <a:endParaRPr lang="pt-BR" sz="1200" dirty="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 smtClean="0">
                          <a:effectLst/>
                          <a:latin typeface="Century Gothic" panose="020B0502020202020204" pitchFamily="34" charset="0"/>
                        </a:rPr>
                        <a:t>CVR+</a:t>
                      </a:r>
                      <a:r>
                        <a:rPr lang="pt-BR" sz="1200" baseline="0" dirty="0" smtClean="0">
                          <a:effectLst/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pt-BR" sz="1200" dirty="0" smtClean="0">
                          <a:effectLst/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pt-BR" sz="1200" dirty="0">
                          <a:effectLst/>
                          <a:latin typeface="Century Gothic" panose="020B0502020202020204" pitchFamily="34" charset="0"/>
                        </a:rPr>
                        <a:t>DIAMANTE</a:t>
                      </a:r>
                      <a:endParaRPr lang="pt-BR" sz="1200" dirty="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3706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Century Gothic" panose="020B0502020202020204" pitchFamily="34" charset="0"/>
                        </a:rPr>
                        <a:t>Número pessoas 1. E 2. Gerações</a:t>
                      </a:r>
                      <a:endParaRPr lang="pt-BR" sz="120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Century Gothic" panose="020B0502020202020204" pitchFamily="34" charset="0"/>
                        </a:rPr>
                        <a:t>40 ativas</a:t>
                      </a:r>
                      <a:endParaRPr lang="pt-BR" sz="120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Century Gothic" panose="020B0502020202020204" pitchFamily="34" charset="0"/>
                        </a:rPr>
                        <a:t>60 ativas</a:t>
                      </a:r>
                      <a:endParaRPr lang="pt-BR" sz="1200" dirty="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Century Gothic" panose="020B0502020202020204" pitchFamily="34" charset="0"/>
                        </a:rPr>
                        <a:t>80 ativas</a:t>
                      </a:r>
                      <a:endParaRPr lang="pt-BR" sz="120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9021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Century Gothic" panose="020B0502020202020204" pitchFamily="34" charset="0"/>
                        </a:rPr>
                        <a:t>Faturamento mínimo de (Você + 1. E 2. Gerações)</a:t>
                      </a:r>
                      <a:endParaRPr lang="pt-BR" sz="1200" dirty="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Century Gothic" panose="020B0502020202020204" pitchFamily="34" charset="0"/>
                        </a:rPr>
                        <a:t>R$ 50.000,00</a:t>
                      </a:r>
                      <a:endParaRPr lang="pt-BR" sz="120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Century Gothic" panose="020B0502020202020204" pitchFamily="34" charset="0"/>
                        </a:rPr>
                        <a:t>R$ 80.000,00</a:t>
                      </a:r>
                      <a:endParaRPr lang="pt-BR" sz="120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Century Gothic" panose="020B0502020202020204" pitchFamily="34" charset="0"/>
                        </a:rPr>
                        <a:t>R$ 110.000,00</a:t>
                      </a:r>
                      <a:endParaRPr lang="pt-BR" sz="1200" dirty="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8636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Century Gothic" panose="020B0502020202020204" pitchFamily="34" charset="0"/>
                        </a:rPr>
                        <a:t>Prêmio 1. Geração</a:t>
                      </a:r>
                      <a:endParaRPr lang="pt-BR" sz="1200" dirty="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Century Gothic" panose="020B0502020202020204" pitchFamily="34" charset="0"/>
                        </a:rPr>
                        <a:t>2%</a:t>
                      </a:r>
                      <a:endParaRPr lang="pt-BR" sz="120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Century Gothic" panose="020B0502020202020204" pitchFamily="34" charset="0"/>
                        </a:rPr>
                        <a:t>3%</a:t>
                      </a:r>
                      <a:endParaRPr lang="pt-BR" sz="120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Century Gothic" panose="020B0502020202020204" pitchFamily="34" charset="0"/>
                        </a:rPr>
                        <a:t>5%</a:t>
                      </a:r>
                      <a:endParaRPr lang="pt-BR" sz="1200" dirty="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2197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Century Gothic" panose="020B0502020202020204" pitchFamily="34" charset="0"/>
                        </a:rPr>
                        <a:t>Prêmio 2. Geração</a:t>
                      </a:r>
                      <a:endParaRPr lang="pt-BR" sz="120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Century Gothic" panose="020B0502020202020204" pitchFamily="34" charset="0"/>
                        </a:rPr>
                        <a:t>1%</a:t>
                      </a:r>
                      <a:endParaRPr lang="pt-BR" sz="120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Century Gothic" panose="020B0502020202020204" pitchFamily="34" charset="0"/>
                        </a:rPr>
                        <a:t>2%</a:t>
                      </a:r>
                      <a:endParaRPr lang="pt-BR" sz="120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Century Gothic" panose="020B0502020202020204" pitchFamily="34" charset="0"/>
                        </a:rPr>
                        <a:t>3%</a:t>
                      </a:r>
                      <a:endParaRPr lang="pt-BR" sz="1200" dirty="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4466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3639" y="373487"/>
            <a:ext cx="9028091" cy="4842457"/>
          </a:xfrm>
        </p:spPr>
        <p:txBody>
          <a:bodyPr>
            <a:normAutofit/>
          </a:bodyPr>
          <a:lstStyle/>
          <a:p>
            <a:r>
              <a:rPr lang="pt-BR" b="1" dirty="0" smtClean="0">
                <a:solidFill>
                  <a:schemeClr val="accent2">
                    <a:lumMod val="50000"/>
                  </a:schemeClr>
                </a:solidFill>
                <a:latin typeface="Century Gothic" panose="020B0502020202020204" pitchFamily="34" charset="0"/>
              </a:rPr>
              <a:t>Resgate de Bônus!</a:t>
            </a:r>
          </a:p>
          <a:p>
            <a:endParaRPr lang="pt-BR" b="1" dirty="0" smtClean="0">
              <a:solidFill>
                <a:schemeClr val="accent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endParaRPr lang="pt-BR" b="1" dirty="0">
              <a:solidFill>
                <a:schemeClr val="accent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r>
              <a:rPr lang="pt-BR" b="1" dirty="0" smtClean="0">
                <a:solidFill>
                  <a:schemeClr val="accent2">
                    <a:lumMod val="50000"/>
                  </a:schemeClr>
                </a:solidFill>
                <a:latin typeface="Century Gothic" panose="020B0502020202020204" pitchFamily="34" charset="0"/>
              </a:rPr>
              <a:t>Resgate de Bônus na hora da compra: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t-BR" dirty="0" smtClean="0">
                <a:solidFill>
                  <a:schemeClr val="accent2">
                    <a:lumMod val="50000"/>
                  </a:schemeClr>
                </a:solidFill>
                <a:latin typeface="Century Gothic" panose="020B0502020202020204" pitchFamily="34" charset="0"/>
              </a:rPr>
              <a:t>Até R$299,99, resgate realizado em produtos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t-BR" dirty="0" smtClean="0">
                <a:solidFill>
                  <a:schemeClr val="accent2">
                    <a:lumMod val="50000"/>
                  </a:schemeClr>
                </a:solidFill>
                <a:latin typeface="Century Gothic" panose="020B0502020202020204" pitchFamily="34" charset="0"/>
              </a:rPr>
              <a:t>1 ponto bônus = R$1,00 (um real)</a:t>
            </a:r>
          </a:p>
          <a:p>
            <a:endParaRPr lang="pt-BR" b="1" dirty="0" smtClean="0">
              <a:solidFill>
                <a:schemeClr val="accent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endParaRPr lang="pt-BR" b="1" dirty="0">
              <a:solidFill>
                <a:schemeClr val="accent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r>
              <a:rPr lang="pt-BR" b="1" dirty="0" smtClean="0">
                <a:solidFill>
                  <a:schemeClr val="accent2">
                    <a:lumMod val="50000"/>
                  </a:schemeClr>
                </a:solidFill>
                <a:latin typeface="Century Gothic" panose="020B0502020202020204" pitchFamily="34" charset="0"/>
              </a:rPr>
              <a:t>Resgate em valor: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t-BR" dirty="0" smtClean="0">
                <a:solidFill>
                  <a:schemeClr val="accent2">
                    <a:lumMod val="50000"/>
                  </a:schemeClr>
                </a:solidFill>
                <a:latin typeface="Century Gothic" panose="020B0502020202020204" pitchFamily="34" charset="0"/>
              </a:rPr>
              <a:t>Acima de R$299,99, pode retirar seus pontos bônus em reais, que será creditado em conta corrente, desde que emita Nota Fiscal de Serviço. (Deve haver empresa MEI em seu CPF).</a:t>
            </a:r>
          </a:p>
          <a:p>
            <a:pPr>
              <a:buFont typeface="Wingdings" panose="05000000000000000000" pitchFamily="2" charset="2"/>
              <a:buChar char="ü"/>
            </a:pPr>
            <a:endParaRPr lang="pt-BR" dirty="0">
              <a:solidFill>
                <a:schemeClr val="accent2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5504" y="2305318"/>
            <a:ext cx="2309611" cy="1732208"/>
          </a:xfrm>
          <a:prstGeom prst="rect">
            <a:avLst/>
          </a:prstGeom>
        </p:spPr>
      </p:pic>
      <p:sp>
        <p:nvSpPr>
          <p:cNvPr id="4" name="CaixaDeTexto 3"/>
          <p:cNvSpPr txBox="1"/>
          <p:nvPr/>
        </p:nvSpPr>
        <p:spPr>
          <a:xfrm>
            <a:off x="1416676" y="5512158"/>
            <a:ext cx="60788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*As promoções terão regras </a:t>
            </a:r>
            <a:r>
              <a:rPr lang="pt-BR" dirty="0" smtClean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diferenciadas!</a:t>
            </a:r>
            <a:endParaRPr lang="pt-BR" dirty="0">
              <a:solidFill>
                <a:schemeClr val="accent1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1197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12941" y="653761"/>
            <a:ext cx="8596668" cy="3880773"/>
          </a:xfrm>
        </p:spPr>
        <p:txBody>
          <a:bodyPr/>
          <a:lstStyle/>
          <a:p>
            <a:r>
              <a:rPr lang="pt-BR" sz="3200" dirty="0" smtClean="0">
                <a:solidFill>
                  <a:schemeClr val="accent2">
                    <a:lumMod val="50000"/>
                  </a:schemeClr>
                </a:solidFill>
                <a:latin typeface="Century Gothic" panose="020B0502020202020204" pitchFamily="34" charset="0"/>
              </a:rPr>
              <a:t>Siglas:</a:t>
            </a:r>
          </a:p>
          <a:p>
            <a:endParaRPr lang="pt-BR" sz="3200" dirty="0" smtClean="0">
              <a:solidFill>
                <a:schemeClr val="accent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pt-BR" sz="2000" dirty="0">
                <a:solidFill>
                  <a:schemeClr val="accent2">
                    <a:lumMod val="50000"/>
                  </a:schemeClr>
                </a:solidFill>
                <a:latin typeface="Century Gothic" panose="020B0502020202020204" pitchFamily="34" charset="0"/>
                <a:ea typeface="Znikomit" panose="02000203000000000000" pitchFamily="50" charset="2"/>
              </a:rPr>
              <a:t>SVR     Sistema de </a:t>
            </a:r>
            <a:r>
              <a:rPr lang="pt-BR" sz="2000" dirty="0" smtClean="0">
                <a:solidFill>
                  <a:schemeClr val="accent2">
                    <a:lumMod val="50000"/>
                  </a:schemeClr>
                </a:solidFill>
                <a:latin typeface="Century Gothic" panose="020B0502020202020204" pitchFamily="34" charset="0"/>
                <a:ea typeface="Znikomit" panose="02000203000000000000" pitchFamily="50" charset="2"/>
              </a:rPr>
              <a:t>Vendas </a:t>
            </a:r>
            <a:r>
              <a:rPr lang="pt-BR" sz="2000" dirty="0">
                <a:solidFill>
                  <a:schemeClr val="accent2">
                    <a:lumMod val="50000"/>
                  </a:schemeClr>
                </a:solidFill>
                <a:latin typeface="Century Gothic" panose="020B0502020202020204" pitchFamily="34" charset="0"/>
                <a:ea typeface="Znikomit" panose="02000203000000000000" pitchFamily="50" charset="2"/>
              </a:rPr>
              <a:t>Ramelk</a:t>
            </a:r>
          </a:p>
          <a:p>
            <a:pPr marL="0" indent="0">
              <a:buNone/>
            </a:pPr>
            <a:r>
              <a:rPr lang="pt-BR" sz="2000" dirty="0">
                <a:solidFill>
                  <a:schemeClr val="accent2">
                    <a:lumMod val="50000"/>
                  </a:schemeClr>
                </a:solidFill>
                <a:latin typeface="Century Gothic" panose="020B0502020202020204" pitchFamily="34" charset="0"/>
                <a:ea typeface="Znikomit" panose="02000203000000000000" pitchFamily="50" charset="2"/>
              </a:rPr>
              <a:t>PVR     Ponto de </a:t>
            </a:r>
            <a:r>
              <a:rPr lang="pt-BR" sz="2000" dirty="0" smtClean="0">
                <a:solidFill>
                  <a:schemeClr val="accent2">
                    <a:lumMod val="50000"/>
                  </a:schemeClr>
                </a:solidFill>
                <a:latin typeface="Century Gothic" panose="020B0502020202020204" pitchFamily="34" charset="0"/>
                <a:ea typeface="Znikomit" panose="02000203000000000000" pitchFamily="50" charset="2"/>
              </a:rPr>
              <a:t>Vendas </a:t>
            </a:r>
            <a:r>
              <a:rPr lang="pt-BR" sz="2000" dirty="0">
                <a:solidFill>
                  <a:schemeClr val="accent2">
                    <a:lumMod val="50000"/>
                  </a:schemeClr>
                </a:solidFill>
                <a:latin typeface="Century Gothic" panose="020B0502020202020204" pitchFamily="34" charset="0"/>
                <a:ea typeface="Znikomit" panose="02000203000000000000" pitchFamily="50" charset="2"/>
              </a:rPr>
              <a:t>Ramelk</a:t>
            </a:r>
          </a:p>
          <a:p>
            <a:pPr marL="0" indent="0">
              <a:buNone/>
            </a:pPr>
            <a:r>
              <a:rPr lang="pt-BR" sz="2000" dirty="0" smtClean="0">
                <a:solidFill>
                  <a:schemeClr val="accent2">
                    <a:lumMod val="50000"/>
                  </a:schemeClr>
                </a:solidFill>
                <a:latin typeface="Century Gothic" panose="020B0502020202020204" pitchFamily="34" charset="0"/>
                <a:ea typeface="Znikomit" panose="02000203000000000000" pitchFamily="50" charset="2"/>
              </a:rPr>
              <a:t>CCR    Clube </a:t>
            </a:r>
            <a:r>
              <a:rPr lang="pt-BR" sz="2000" dirty="0">
                <a:solidFill>
                  <a:schemeClr val="accent2">
                    <a:lumMod val="50000"/>
                  </a:schemeClr>
                </a:solidFill>
                <a:latin typeface="Century Gothic" panose="020B0502020202020204" pitchFamily="34" charset="0"/>
                <a:ea typeface="Znikomit" panose="02000203000000000000" pitchFamily="50" charset="2"/>
              </a:rPr>
              <a:t>de </a:t>
            </a:r>
            <a:r>
              <a:rPr lang="pt-BR" sz="2000" dirty="0" smtClean="0">
                <a:solidFill>
                  <a:schemeClr val="accent2">
                    <a:lumMod val="50000"/>
                  </a:schemeClr>
                </a:solidFill>
                <a:latin typeface="Century Gothic" panose="020B0502020202020204" pitchFamily="34" charset="0"/>
                <a:ea typeface="Znikomit" panose="02000203000000000000" pitchFamily="50" charset="2"/>
              </a:rPr>
              <a:t>Consumo Ramelk</a:t>
            </a:r>
            <a:endParaRPr lang="pt-BR" sz="2000" dirty="0">
              <a:solidFill>
                <a:schemeClr val="accent2">
                  <a:lumMod val="50000"/>
                </a:schemeClr>
              </a:solidFill>
              <a:latin typeface="Century Gothic" panose="020B0502020202020204" pitchFamily="34" charset="0"/>
              <a:ea typeface="Znikomit" panose="02000203000000000000" pitchFamily="50" charset="2"/>
            </a:endParaRPr>
          </a:p>
          <a:p>
            <a:pPr marL="0" indent="0">
              <a:buNone/>
            </a:pPr>
            <a:r>
              <a:rPr lang="pt-BR" sz="2000" dirty="0" smtClean="0">
                <a:solidFill>
                  <a:schemeClr val="accent2">
                    <a:lumMod val="50000"/>
                  </a:schemeClr>
                </a:solidFill>
                <a:latin typeface="Century Gothic" panose="020B0502020202020204" pitchFamily="34" charset="0"/>
                <a:ea typeface="Znikomit" panose="02000203000000000000" pitchFamily="50" charset="2"/>
              </a:rPr>
              <a:t>CVR    Clube </a:t>
            </a:r>
            <a:r>
              <a:rPr lang="pt-BR" sz="2000" dirty="0">
                <a:solidFill>
                  <a:schemeClr val="accent2">
                    <a:lumMod val="50000"/>
                  </a:schemeClr>
                </a:solidFill>
                <a:latin typeface="Century Gothic" panose="020B0502020202020204" pitchFamily="34" charset="0"/>
                <a:ea typeface="Znikomit" panose="02000203000000000000" pitchFamily="50" charset="2"/>
              </a:rPr>
              <a:t>de </a:t>
            </a:r>
            <a:r>
              <a:rPr lang="pt-BR" sz="2000" dirty="0" smtClean="0">
                <a:solidFill>
                  <a:schemeClr val="accent2">
                    <a:lumMod val="50000"/>
                  </a:schemeClr>
                </a:solidFill>
                <a:latin typeface="Century Gothic" panose="020B0502020202020204" pitchFamily="34" charset="0"/>
                <a:ea typeface="Znikomit" panose="02000203000000000000" pitchFamily="50" charset="2"/>
              </a:rPr>
              <a:t>Vendas Ramelk      </a:t>
            </a:r>
            <a:endParaRPr lang="pt-BR" sz="2000" dirty="0">
              <a:solidFill>
                <a:schemeClr val="accent2">
                  <a:lumMod val="50000"/>
                </a:schemeClr>
              </a:solidFill>
              <a:latin typeface="Century Gothic" panose="020B0502020202020204" pitchFamily="34" charset="0"/>
              <a:ea typeface="Znikomit" panose="02000203000000000000" pitchFamily="50" charset="2"/>
            </a:endParaRPr>
          </a:p>
          <a:p>
            <a:pPr marL="0" indent="0">
              <a:buNone/>
            </a:pPr>
            <a:r>
              <a:rPr lang="pt-BR" sz="2000" dirty="0" smtClean="0">
                <a:solidFill>
                  <a:schemeClr val="accent2">
                    <a:lumMod val="50000"/>
                  </a:schemeClr>
                </a:solidFill>
                <a:latin typeface="Century Gothic" panose="020B0502020202020204" pitchFamily="34" charset="0"/>
                <a:ea typeface="Znikomit" panose="02000203000000000000" pitchFamily="50" charset="2"/>
              </a:rPr>
              <a:t>CVR+  Clube </a:t>
            </a:r>
            <a:r>
              <a:rPr lang="pt-BR" sz="2000" dirty="0">
                <a:solidFill>
                  <a:schemeClr val="accent2">
                    <a:lumMod val="50000"/>
                  </a:schemeClr>
                </a:solidFill>
                <a:latin typeface="Century Gothic" panose="020B0502020202020204" pitchFamily="34" charset="0"/>
                <a:ea typeface="Znikomit" panose="02000203000000000000" pitchFamily="50" charset="2"/>
              </a:rPr>
              <a:t>de </a:t>
            </a:r>
            <a:r>
              <a:rPr lang="pt-BR" sz="2000" dirty="0" smtClean="0">
                <a:solidFill>
                  <a:schemeClr val="accent2">
                    <a:lumMod val="50000"/>
                  </a:schemeClr>
                </a:solidFill>
                <a:latin typeface="Century Gothic" panose="020B0502020202020204" pitchFamily="34" charset="0"/>
                <a:ea typeface="Znikomit" panose="02000203000000000000" pitchFamily="50" charset="2"/>
              </a:rPr>
              <a:t>Vendas Ramelk+</a:t>
            </a:r>
            <a:endParaRPr lang="pt-BR" sz="2000" dirty="0">
              <a:solidFill>
                <a:schemeClr val="accent2">
                  <a:lumMod val="50000"/>
                </a:schemeClr>
              </a:solidFill>
              <a:latin typeface="Century Gothic" panose="020B0502020202020204" pitchFamily="34" charset="0"/>
              <a:ea typeface="Znikomit" panose="02000203000000000000" pitchFamily="50" charset="2"/>
            </a:endParaRPr>
          </a:p>
          <a:p>
            <a:endParaRPr lang="pt-BR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5621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84150" y="499214"/>
            <a:ext cx="8968943" cy="539931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pt-BR" b="1" dirty="0">
                <a:solidFill>
                  <a:schemeClr val="accent2">
                    <a:lumMod val="50000"/>
                  </a:schemeClr>
                </a:solidFill>
                <a:latin typeface="Century Gothic" panose="020B0502020202020204" pitchFamily="34" charset="0"/>
              </a:rPr>
              <a:t>Como fazer parte do Sistema de Vendas Ramelk?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pt-BR" dirty="0">
                <a:solidFill>
                  <a:schemeClr val="accent2">
                    <a:lumMod val="50000"/>
                  </a:schemeClr>
                </a:solidFill>
                <a:latin typeface="Century Gothic" panose="020B0502020202020204" pitchFamily="34" charset="0"/>
              </a:rPr>
              <a:t>Para fazer parte do nosso sistema, </a:t>
            </a:r>
            <a:r>
              <a:rPr lang="pt-BR" dirty="0" smtClean="0">
                <a:solidFill>
                  <a:schemeClr val="accent2">
                    <a:lumMod val="50000"/>
                  </a:schemeClr>
                </a:solidFill>
                <a:latin typeface="Century Gothic" panose="020B0502020202020204" pitchFamily="34" charset="0"/>
              </a:rPr>
              <a:t>escolha o melhor Plano para você e cadastre-se. </a:t>
            </a:r>
            <a:endParaRPr lang="pt-BR" dirty="0">
              <a:solidFill>
                <a:schemeClr val="accent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pt-BR" sz="1900" dirty="0">
              <a:solidFill>
                <a:schemeClr val="accent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pt-BR" b="1" dirty="0" smtClean="0">
                <a:solidFill>
                  <a:schemeClr val="accent2">
                    <a:lumMod val="50000"/>
                  </a:schemeClr>
                </a:solidFill>
                <a:latin typeface="Century Gothic" panose="020B0502020202020204" pitchFamily="34" charset="0"/>
              </a:rPr>
              <a:t>Planos de Vendas Ramelk:</a:t>
            </a:r>
            <a:endParaRPr lang="pt-BR" b="1" dirty="0">
              <a:solidFill>
                <a:schemeClr val="accent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pt-BR" dirty="0">
                <a:solidFill>
                  <a:schemeClr val="accent2">
                    <a:lumMod val="50000"/>
                  </a:schemeClr>
                </a:solidFill>
                <a:latin typeface="Century Gothic" panose="020B0502020202020204" pitchFamily="34" charset="0"/>
              </a:rPr>
              <a:t>Cadastrando-se como: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pt-BR" dirty="0" smtClean="0">
                <a:solidFill>
                  <a:schemeClr val="accent2">
                    <a:lumMod val="50000"/>
                  </a:schemeClr>
                </a:solidFill>
                <a:latin typeface="Century Gothic" panose="020B0502020202020204" pitchFamily="34" charset="0"/>
              </a:rPr>
              <a:t>CCR – Clube de Consumo Ramelk </a:t>
            </a:r>
            <a:endParaRPr lang="pt-BR" dirty="0">
              <a:solidFill>
                <a:schemeClr val="accent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pt-BR" dirty="0">
                <a:solidFill>
                  <a:schemeClr val="accent2">
                    <a:lumMod val="50000"/>
                  </a:schemeClr>
                </a:solidFill>
                <a:latin typeface="Century Gothic" panose="020B0502020202020204" pitchFamily="34" charset="0"/>
              </a:rPr>
              <a:t>OU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pt-BR" dirty="0" smtClean="0">
                <a:solidFill>
                  <a:schemeClr val="accent2">
                    <a:lumMod val="50000"/>
                  </a:schemeClr>
                </a:solidFill>
                <a:latin typeface="Century Gothic" panose="020B0502020202020204" pitchFamily="34" charset="0"/>
              </a:rPr>
              <a:t>CVR - Clube </a:t>
            </a:r>
            <a:r>
              <a:rPr lang="pt-BR" dirty="0">
                <a:solidFill>
                  <a:schemeClr val="accent2">
                    <a:lumMod val="50000"/>
                  </a:schemeClr>
                </a:solidFill>
                <a:latin typeface="Century Gothic" panose="020B0502020202020204" pitchFamily="34" charset="0"/>
              </a:rPr>
              <a:t>de </a:t>
            </a:r>
            <a:r>
              <a:rPr lang="pt-BR" dirty="0" smtClean="0">
                <a:solidFill>
                  <a:schemeClr val="accent2">
                    <a:lumMod val="50000"/>
                  </a:schemeClr>
                </a:solidFill>
                <a:latin typeface="Century Gothic" panose="020B0502020202020204" pitchFamily="34" charset="0"/>
              </a:rPr>
              <a:t>Vendas Ramelk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279121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7127" y="425004"/>
            <a:ext cx="8667482" cy="5254579"/>
          </a:xfrm>
        </p:spPr>
        <p:txBody>
          <a:bodyPr>
            <a:noAutofit/>
          </a:bodyPr>
          <a:lstStyle/>
          <a:p>
            <a:pPr algn="ctr"/>
            <a:r>
              <a:rPr lang="pt-BR" sz="7200" u="sng" dirty="0" smtClean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/>
            </a:r>
            <a:br>
              <a:rPr lang="pt-BR" sz="7200" u="sng" dirty="0" smtClean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</a:br>
            <a:r>
              <a:rPr lang="pt-BR" sz="7200" u="sng" dirty="0" smtClean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CCR</a:t>
            </a:r>
            <a:r>
              <a:rPr lang="pt-BR" sz="6000" u="sng" dirty="0" smtClean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/>
            </a:r>
            <a:br>
              <a:rPr lang="pt-BR" sz="6000" u="sng" dirty="0" smtClean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</a:br>
            <a:r>
              <a:rPr lang="pt-BR" sz="6000" dirty="0" smtClean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/>
            </a:r>
            <a:br>
              <a:rPr lang="pt-BR" sz="6000" dirty="0" smtClean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</a:br>
            <a:r>
              <a:rPr lang="pt-BR" sz="6000" dirty="0" smtClean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Clube de Consumo</a:t>
            </a:r>
            <a:br>
              <a:rPr lang="pt-BR" sz="6000" dirty="0" smtClean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</a:br>
            <a:r>
              <a:rPr lang="pt-BR" sz="6000" dirty="0" smtClean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Ramelk</a:t>
            </a:r>
            <a:endParaRPr lang="pt-BR" sz="6000" dirty="0">
              <a:solidFill>
                <a:schemeClr val="accent1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9512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12124" y="386367"/>
            <a:ext cx="9079606" cy="5138670"/>
          </a:xfrm>
        </p:spPr>
        <p:txBody>
          <a:bodyPr>
            <a:normAutofit/>
          </a:bodyPr>
          <a:lstStyle/>
          <a:p>
            <a:r>
              <a:rPr lang="pt-BR" b="1" dirty="0" smtClean="0">
                <a:solidFill>
                  <a:schemeClr val="accent2">
                    <a:lumMod val="50000"/>
                  </a:schemeClr>
                </a:solidFill>
                <a:latin typeface="Century Gothic" panose="020B0502020202020204" pitchFamily="34" charset="0"/>
              </a:rPr>
              <a:t>O que é o Clube de Consumo Ramelk?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t-BR" dirty="0" smtClean="0">
                <a:solidFill>
                  <a:schemeClr val="accent2">
                    <a:lumMod val="50000"/>
                  </a:schemeClr>
                </a:solidFill>
                <a:latin typeface="Century Gothic" panose="020B0502020202020204" pitchFamily="34" charset="0"/>
              </a:rPr>
              <a:t>Para você que deseja consumir nossos produtos de forma contínua, como tratamento, você terá desconto diferenciado. </a:t>
            </a:r>
          </a:p>
          <a:p>
            <a:endParaRPr lang="pt-BR" dirty="0" smtClean="0">
              <a:solidFill>
                <a:schemeClr val="accent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endParaRPr lang="pt-BR" dirty="0" smtClean="0">
              <a:solidFill>
                <a:schemeClr val="accent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r>
              <a:rPr lang="pt-BR" b="1" dirty="0">
                <a:solidFill>
                  <a:schemeClr val="accent2">
                    <a:lumMod val="50000"/>
                  </a:schemeClr>
                </a:solidFill>
                <a:latin typeface="Century Gothic" panose="020B0502020202020204" pitchFamily="34" charset="0"/>
              </a:rPr>
              <a:t> Como </a:t>
            </a:r>
            <a:r>
              <a:rPr lang="pt-BR" b="1" dirty="0" smtClean="0">
                <a:solidFill>
                  <a:schemeClr val="accent2">
                    <a:lumMod val="50000"/>
                  </a:schemeClr>
                </a:solidFill>
                <a:latin typeface="Century Gothic" panose="020B0502020202020204" pitchFamily="34" charset="0"/>
              </a:rPr>
              <a:t>fazer parte no </a:t>
            </a:r>
            <a:r>
              <a:rPr lang="pt-BR" b="1" dirty="0">
                <a:solidFill>
                  <a:schemeClr val="accent2">
                    <a:lumMod val="50000"/>
                  </a:schemeClr>
                </a:solidFill>
                <a:latin typeface="Century Gothic" panose="020B0502020202020204" pitchFamily="34" charset="0"/>
              </a:rPr>
              <a:t>CCR?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t-BR" dirty="0" smtClean="0">
                <a:solidFill>
                  <a:schemeClr val="accent2">
                    <a:lumMod val="50000"/>
                  </a:schemeClr>
                </a:solidFill>
                <a:latin typeface="Century Gothic" panose="020B0502020202020204" pitchFamily="34" charset="0"/>
              </a:rPr>
              <a:t>Cadastre-se e compre um valor mínimo de R$100,00 (já com desconto contemplado de primeira compra) mais a taxa de cadastro no valor de R$25,00.</a:t>
            </a:r>
          </a:p>
          <a:p>
            <a:pPr marL="0" indent="0">
              <a:buNone/>
            </a:pPr>
            <a:r>
              <a:rPr lang="pt-BR" dirty="0" smtClean="0">
                <a:solidFill>
                  <a:schemeClr val="accent2">
                    <a:lumMod val="50000"/>
                  </a:schemeClr>
                </a:solidFill>
                <a:latin typeface="Century Gothic" panose="020B0502020202020204" pitchFamily="34" charset="0"/>
              </a:rPr>
              <a:t>EX.: na compra de produtos em um valor total de R$144,00 você ganhará 30% de desconto sobre o preço de catálogo, ficando o valor de R$100,80 + taxa de cadastro de R$25,00.</a:t>
            </a:r>
            <a:endParaRPr lang="pt-BR" dirty="0" smtClean="0">
              <a:latin typeface="Century Gothic" panose="020B0502020202020204" pitchFamily="34" charset="0"/>
            </a:endParaRPr>
          </a:p>
          <a:p>
            <a:pPr marL="0" indent="0" algn="ctr">
              <a:buNone/>
            </a:pPr>
            <a:endParaRPr lang="pt-BR" dirty="0">
              <a:latin typeface="Century Gothic" panose="020B0502020202020204" pitchFamily="34" charset="0"/>
            </a:endParaRPr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</p:txBody>
      </p:sp>
      <p:sp>
        <p:nvSpPr>
          <p:cNvPr id="4" name="Chave esquerda 3"/>
          <p:cNvSpPr/>
          <p:nvPr/>
        </p:nvSpPr>
        <p:spPr>
          <a:xfrm>
            <a:off x="270456" y="3618963"/>
            <a:ext cx="231820" cy="914400"/>
          </a:xfrm>
          <a:prstGeom prst="leftBrac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CaixaDeTexto 5"/>
          <p:cNvSpPr txBox="1"/>
          <p:nvPr/>
        </p:nvSpPr>
        <p:spPr>
          <a:xfrm>
            <a:off x="927279" y="5254581"/>
            <a:ext cx="752126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*Para garantir sua permanência e seus descontos do Clube de Consumo Ramelk, deve adquirir produtos no mínimo 1 vez no semestre, caso contrario, será descredenciado.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968348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6365" y="373487"/>
            <a:ext cx="9092485" cy="5924281"/>
          </a:xfrm>
        </p:spPr>
        <p:txBody>
          <a:bodyPr/>
          <a:lstStyle/>
          <a:p>
            <a:r>
              <a:rPr lang="pt-BR" b="1" dirty="0">
                <a:solidFill>
                  <a:schemeClr val="accent2">
                    <a:lumMod val="50000"/>
                  </a:schemeClr>
                </a:solidFill>
                <a:latin typeface="Century Gothic" panose="020B0502020202020204" pitchFamily="34" charset="0"/>
              </a:rPr>
              <a:t>Quais são as vantagens?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t-BR" dirty="0" smtClean="0">
                <a:solidFill>
                  <a:schemeClr val="accent2">
                    <a:lumMod val="50000"/>
                  </a:schemeClr>
                </a:solidFill>
                <a:latin typeface="Century Gothic" panose="020B0502020202020204" pitchFamily="34" charset="0"/>
              </a:rPr>
              <a:t>30</a:t>
            </a:r>
            <a:r>
              <a:rPr lang="pt-BR" dirty="0">
                <a:solidFill>
                  <a:schemeClr val="accent2">
                    <a:lumMod val="50000"/>
                  </a:schemeClr>
                </a:solidFill>
                <a:latin typeface="Century Gothic" panose="020B0502020202020204" pitchFamily="34" charset="0"/>
              </a:rPr>
              <a:t>% de desconto </a:t>
            </a:r>
            <a:r>
              <a:rPr lang="pt-BR" dirty="0" smtClean="0">
                <a:solidFill>
                  <a:schemeClr val="accent2">
                    <a:lumMod val="50000"/>
                  </a:schemeClr>
                </a:solidFill>
                <a:latin typeface="Century Gothic" panose="020B0502020202020204" pitchFamily="34" charset="0"/>
              </a:rPr>
              <a:t>na sua primeira compra.</a:t>
            </a:r>
            <a:endParaRPr lang="pt-BR" dirty="0">
              <a:solidFill>
                <a:schemeClr val="accent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endParaRPr lang="pt-BR" dirty="0" smtClean="0">
              <a:solidFill>
                <a:schemeClr val="accent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endParaRPr lang="pt-BR" dirty="0" smtClean="0">
              <a:solidFill>
                <a:schemeClr val="accent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r>
              <a:rPr lang="pt-BR" b="1" dirty="0" smtClean="0">
                <a:solidFill>
                  <a:schemeClr val="accent2">
                    <a:lumMod val="50000"/>
                  </a:schemeClr>
                </a:solidFill>
                <a:latin typeface="Century Gothic" panose="020B0502020202020204" pitchFamily="34" charset="0"/>
              </a:rPr>
              <a:t>Indique uma pessoa para fazer parte do CCR e ganhe!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t-BR" dirty="0" smtClean="0">
                <a:solidFill>
                  <a:schemeClr val="accent2">
                    <a:lumMod val="50000"/>
                  </a:schemeClr>
                </a:solidFill>
                <a:latin typeface="Century Gothic" panose="020B0502020202020204" pitchFamily="34" charset="0"/>
              </a:rPr>
              <a:t>Ganhe 20 pontos bônus na primeira compra da pessoa que você indicar para fazer parte do CCR.</a:t>
            </a:r>
          </a:p>
          <a:p>
            <a:endParaRPr lang="pt-BR" dirty="0">
              <a:solidFill>
                <a:schemeClr val="accent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endParaRPr lang="pt-BR" dirty="0">
              <a:solidFill>
                <a:schemeClr val="accent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r>
              <a:rPr lang="pt-BR" b="1" dirty="0">
                <a:solidFill>
                  <a:schemeClr val="accent2">
                    <a:lumMod val="50000"/>
                  </a:schemeClr>
                </a:solidFill>
                <a:latin typeface="Century Gothic" panose="020B0502020202020204" pitchFamily="34" charset="0"/>
              </a:rPr>
              <a:t>Quer ter mais desconto nas suas compras?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t-BR" dirty="0">
                <a:solidFill>
                  <a:schemeClr val="accent2">
                    <a:lumMod val="50000"/>
                  </a:schemeClr>
                </a:solidFill>
                <a:latin typeface="Century Gothic" panose="020B0502020202020204" pitchFamily="34" charset="0"/>
              </a:rPr>
              <a:t>Indique 2 pessoas que efetuem a primeira compra e a partir disto você terá 40% de </a:t>
            </a:r>
            <a:r>
              <a:rPr lang="pt-BR" dirty="0" smtClean="0">
                <a:solidFill>
                  <a:schemeClr val="accent2">
                    <a:lumMod val="50000"/>
                  </a:schemeClr>
                </a:solidFill>
                <a:latin typeface="Century Gothic" panose="020B0502020202020204" pitchFamily="34" charset="0"/>
              </a:rPr>
              <a:t>desconto.</a:t>
            </a:r>
            <a:endParaRPr lang="pt-BR" dirty="0">
              <a:solidFill>
                <a:schemeClr val="accent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endParaRPr lang="pt-BR" dirty="0"/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0022" y="4691129"/>
            <a:ext cx="2833353" cy="2125016"/>
          </a:xfrm>
          <a:prstGeom prst="rect">
            <a:avLst/>
          </a:prstGeom>
        </p:spPr>
      </p:pic>
      <p:pic>
        <p:nvPicPr>
          <p:cNvPr id="4" name="Imagem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7471" y="592426"/>
            <a:ext cx="2395470" cy="17966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7812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28034" y="437882"/>
            <a:ext cx="9672034" cy="5988676"/>
          </a:xfrm>
        </p:spPr>
        <p:txBody>
          <a:bodyPr>
            <a:normAutofit/>
          </a:bodyPr>
          <a:lstStyle/>
          <a:p>
            <a:pPr algn="ctr"/>
            <a:r>
              <a:rPr lang="pt-BR" sz="7200" u="sng" dirty="0" smtClean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/>
            </a:r>
            <a:br>
              <a:rPr lang="pt-BR" sz="7200" u="sng" dirty="0" smtClean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</a:br>
            <a:r>
              <a:rPr lang="pt-BR" sz="7200" u="sng" dirty="0" smtClean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CVR</a:t>
            </a:r>
            <a:r>
              <a:rPr lang="pt-BR" sz="7200" dirty="0" smtClean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/>
            </a:r>
            <a:br>
              <a:rPr lang="pt-BR" sz="7200" dirty="0" smtClean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</a:br>
            <a:r>
              <a:rPr lang="pt-BR" dirty="0" smtClean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/>
            </a:r>
            <a:br>
              <a:rPr lang="pt-BR" dirty="0" smtClean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</a:br>
            <a:r>
              <a:rPr lang="pt-BR" sz="6000" dirty="0" smtClean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Clube de Vendas</a:t>
            </a:r>
            <a:br>
              <a:rPr lang="pt-BR" sz="6000" dirty="0" smtClean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</a:br>
            <a:r>
              <a:rPr lang="pt-BR" sz="6000" dirty="0" smtClean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Ramelk</a:t>
            </a:r>
            <a:endParaRPr lang="pt-BR" sz="6000" dirty="0">
              <a:solidFill>
                <a:schemeClr val="accent1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05394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9245" y="347730"/>
            <a:ext cx="9028090" cy="4468969"/>
          </a:xfrm>
        </p:spPr>
        <p:txBody>
          <a:bodyPr>
            <a:normAutofit/>
          </a:bodyPr>
          <a:lstStyle/>
          <a:p>
            <a:r>
              <a:rPr lang="pt-BR" b="1" dirty="0" smtClean="0">
                <a:solidFill>
                  <a:schemeClr val="accent2">
                    <a:lumMod val="50000"/>
                  </a:schemeClr>
                </a:solidFill>
                <a:latin typeface="Century Gothic" panose="020B0502020202020204" pitchFamily="34" charset="0"/>
              </a:rPr>
              <a:t>O que é o Clube de Vendas Ramelk?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t-BR" dirty="0" smtClean="0">
                <a:solidFill>
                  <a:schemeClr val="accent2">
                    <a:lumMod val="50000"/>
                  </a:schemeClr>
                </a:solidFill>
                <a:latin typeface="Century Gothic" panose="020B0502020202020204" pitchFamily="34" charset="0"/>
              </a:rPr>
              <a:t>Ideal para pessoas com interesse em revenda para aumentar sua renda familiar. </a:t>
            </a:r>
          </a:p>
          <a:p>
            <a:pPr>
              <a:buFont typeface="Wingdings" panose="05000000000000000000" pitchFamily="2" charset="2"/>
              <a:buChar char="ü"/>
            </a:pPr>
            <a:endParaRPr lang="pt-BR" dirty="0" smtClean="0">
              <a:solidFill>
                <a:schemeClr val="accent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endParaRPr lang="pt-BR" dirty="0">
              <a:solidFill>
                <a:schemeClr val="accent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r>
              <a:rPr lang="pt-BR" b="1" dirty="0" smtClean="0">
                <a:solidFill>
                  <a:schemeClr val="accent2">
                    <a:lumMod val="50000"/>
                  </a:schemeClr>
                </a:solidFill>
                <a:latin typeface="Century Gothic" panose="020B0502020202020204" pitchFamily="34" charset="0"/>
              </a:rPr>
              <a:t>Como fazer parte do CVR?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t-BR" dirty="0" smtClean="0">
                <a:solidFill>
                  <a:schemeClr val="accent2">
                    <a:lumMod val="50000"/>
                  </a:schemeClr>
                </a:solidFill>
                <a:latin typeface="Century Gothic" panose="020B0502020202020204" pitchFamily="34" charset="0"/>
              </a:rPr>
              <a:t>Taxa de ingresso no sistema R$50,00;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t-BR" dirty="0" smtClean="0">
                <a:solidFill>
                  <a:schemeClr val="accent2">
                    <a:lumMod val="50000"/>
                  </a:schemeClr>
                </a:solidFill>
                <a:latin typeface="Century Gothic" panose="020B0502020202020204" pitchFamily="34" charset="0"/>
              </a:rPr>
              <a:t>Compra mínima no valor de R$230,00 já com desconto.</a:t>
            </a:r>
          </a:p>
          <a:p>
            <a:pPr marL="0" indent="0">
              <a:buNone/>
            </a:pPr>
            <a:r>
              <a:rPr lang="pt-BR" dirty="0" smtClean="0">
                <a:solidFill>
                  <a:schemeClr val="accent2">
                    <a:lumMod val="50000"/>
                  </a:schemeClr>
                </a:solidFill>
                <a:latin typeface="Century Gothic" panose="020B0502020202020204" pitchFamily="34" charset="0"/>
              </a:rPr>
              <a:t>EX.: Na compra de produtos em um valor total de R$385,00 você ganhará 40% de desconto sobre o preço de catálogo, ficando o valor de R$231,00 + taxa de cadastro no valor de R$50,00.</a:t>
            </a:r>
          </a:p>
          <a:p>
            <a:endParaRPr lang="pt-BR" dirty="0" smtClean="0">
              <a:latin typeface="Century Gothic" panose="020B0502020202020204" pitchFamily="34" charset="0"/>
            </a:endParaRPr>
          </a:p>
          <a:p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1101144" y="5119907"/>
            <a:ext cx="762429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dirty="0" smtClean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*Para </a:t>
            </a:r>
            <a:r>
              <a:rPr lang="pt-BR" sz="1600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garantir sua permanência e descontos do CVR, deve adquirir no mínimo 6 produtos no semestre e, caso contrário, será descredenciado. </a:t>
            </a:r>
          </a:p>
          <a:p>
            <a:endParaRPr lang="pt-BR" dirty="0"/>
          </a:p>
        </p:txBody>
      </p:sp>
      <p:sp>
        <p:nvSpPr>
          <p:cNvPr id="5" name="Chave esquerda 4"/>
          <p:cNvSpPr/>
          <p:nvPr/>
        </p:nvSpPr>
        <p:spPr>
          <a:xfrm>
            <a:off x="257577" y="3374265"/>
            <a:ext cx="257578" cy="965916"/>
          </a:xfrm>
          <a:prstGeom prst="leftBrac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3294" y="1275008"/>
            <a:ext cx="2260244" cy="16951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8988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09094" y="399246"/>
            <a:ext cx="9053848" cy="5834130"/>
          </a:xfrm>
        </p:spPr>
        <p:txBody>
          <a:bodyPr>
            <a:normAutofit/>
          </a:bodyPr>
          <a:lstStyle/>
          <a:p>
            <a:r>
              <a:rPr lang="pt-BR" b="1" dirty="0">
                <a:solidFill>
                  <a:schemeClr val="accent2">
                    <a:lumMod val="50000"/>
                  </a:schemeClr>
                </a:solidFill>
                <a:latin typeface="Century Gothic" panose="020B0502020202020204" pitchFamily="34" charset="0"/>
              </a:rPr>
              <a:t>Quais são as </a:t>
            </a:r>
            <a:r>
              <a:rPr lang="pt-BR" b="1" dirty="0" smtClean="0">
                <a:solidFill>
                  <a:schemeClr val="accent2">
                    <a:lumMod val="50000"/>
                  </a:schemeClr>
                </a:solidFill>
                <a:latin typeface="Century Gothic" panose="020B0502020202020204" pitchFamily="34" charset="0"/>
              </a:rPr>
              <a:t>suas vantagens</a:t>
            </a:r>
            <a:r>
              <a:rPr lang="pt-BR" b="1" dirty="0">
                <a:solidFill>
                  <a:schemeClr val="accent2">
                    <a:lumMod val="50000"/>
                  </a:schemeClr>
                </a:solidFill>
                <a:latin typeface="Century Gothic" panose="020B0502020202020204" pitchFamily="34" charset="0"/>
              </a:rPr>
              <a:t>?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t-BR" dirty="0">
                <a:solidFill>
                  <a:schemeClr val="accent2">
                    <a:lumMod val="50000"/>
                  </a:schemeClr>
                </a:solidFill>
                <a:latin typeface="Century Gothic" panose="020B0502020202020204" pitchFamily="34" charset="0"/>
              </a:rPr>
              <a:t>4</a:t>
            </a:r>
            <a:r>
              <a:rPr lang="pt-BR" dirty="0" smtClean="0">
                <a:solidFill>
                  <a:schemeClr val="accent2">
                    <a:lumMod val="50000"/>
                  </a:schemeClr>
                </a:solidFill>
                <a:latin typeface="Century Gothic" panose="020B0502020202020204" pitchFamily="34" charset="0"/>
              </a:rPr>
              <a:t>0% </a:t>
            </a:r>
            <a:r>
              <a:rPr lang="pt-BR" dirty="0">
                <a:solidFill>
                  <a:schemeClr val="accent2">
                    <a:lumMod val="50000"/>
                  </a:schemeClr>
                </a:solidFill>
                <a:latin typeface="Century Gothic" panose="020B0502020202020204" pitchFamily="34" charset="0"/>
              </a:rPr>
              <a:t>de desconto na sua primeira </a:t>
            </a:r>
            <a:r>
              <a:rPr lang="pt-BR" dirty="0" smtClean="0">
                <a:solidFill>
                  <a:schemeClr val="accent2">
                    <a:lumMod val="50000"/>
                  </a:schemeClr>
                </a:solidFill>
                <a:latin typeface="Century Gothic" panose="020B0502020202020204" pitchFamily="34" charset="0"/>
              </a:rPr>
              <a:t>compra.</a:t>
            </a:r>
          </a:p>
          <a:p>
            <a:pPr>
              <a:buFont typeface="Wingdings" panose="05000000000000000000" pitchFamily="2" charset="2"/>
              <a:buChar char="ü"/>
            </a:pPr>
            <a:endParaRPr lang="pt-BR" dirty="0">
              <a:solidFill>
                <a:schemeClr val="accent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marL="0" indent="0">
              <a:buNone/>
            </a:pPr>
            <a:endParaRPr lang="pt-BR" dirty="0">
              <a:solidFill>
                <a:schemeClr val="accent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r>
              <a:rPr lang="pt-BR" b="1" dirty="0" smtClean="0">
                <a:solidFill>
                  <a:schemeClr val="accent2">
                    <a:lumMod val="50000"/>
                  </a:schemeClr>
                </a:solidFill>
                <a:latin typeface="Century Gothic" panose="020B0502020202020204" pitchFamily="34" charset="0"/>
              </a:rPr>
              <a:t>Monte sua equipe! Quais são as vantagens?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t-BR" dirty="0" smtClean="0">
                <a:solidFill>
                  <a:schemeClr val="accent2">
                    <a:lumMod val="50000"/>
                  </a:schemeClr>
                </a:solidFill>
                <a:latin typeface="Century Gothic" panose="020B0502020202020204" pitchFamily="34" charset="0"/>
              </a:rPr>
              <a:t>Com o ingresso de cada pessoa indicada, você receberá 40 pontos bônus;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t-BR" dirty="0" smtClean="0">
                <a:solidFill>
                  <a:schemeClr val="accent2">
                    <a:lumMod val="50000"/>
                  </a:schemeClr>
                </a:solidFill>
                <a:latin typeface="Century Gothic" panose="020B0502020202020204" pitchFamily="34" charset="0"/>
              </a:rPr>
              <a:t>A partir da segunda compra, da pessoa que ingressou com a sua indicação, 10% do total dessa compra serão revertidos em pontos bônus para você</a:t>
            </a:r>
            <a:r>
              <a:rPr lang="pt-BR" dirty="0">
                <a:solidFill>
                  <a:schemeClr val="accent2">
                    <a:lumMod val="50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pt-BR" dirty="0" smtClean="0">
                <a:solidFill>
                  <a:schemeClr val="accent2">
                    <a:lumMod val="50000"/>
                  </a:schemeClr>
                </a:solidFill>
                <a:latin typeface="Century Gothic" panose="020B0502020202020204" pitchFamily="34" charset="0"/>
              </a:rPr>
              <a:t>(1ª geração).</a:t>
            </a:r>
            <a:r>
              <a:rPr lang="pt-BR" dirty="0" smtClean="0">
                <a:latin typeface="Century Gothic" panose="020B0502020202020204" pitchFamily="34" charset="0"/>
              </a:rPr>
              <a:t/>
            </a:r>
            <a:br>
              <a:rPr lang="pt-BR" dirty="0" smtClean="0">
                <a:latin typeface="Century Gothic" panose="020B0502020202020204" pitchFamily="34" charset="0"/>
              </a:rPr>
            </a:br>
            <a:endParaRPr lang="pt-BR" dirty="0" smtClean="0">
              <a:latin typeface="Century Gothic" panose="020B0502020202020204" pitchFamily="34" charset="0"/>
            </a:endParaRPr>
          </a:p>
          <a:p>
            <a:pPr>
              <a:buFont typeface="Wingdings" panose="05000000000000000000" pitchFamily="2" charset="2"/>
              <a:buChar char="ü"/>
            </a:pPr>
            <a:endParaRPr lang="pt-BR" dirty="0">
              <a:latin typeface="Century Gothic" panose="020B0502020202020204" pitchFamily="34" charset="0"/>
            </a:endParaRPr>
          </a:p>
          <a:p>
            <a:r>
              <a:rPr lang="pt-BR" b="1" dirty="0">
                <a:solidFill>
                  <a:schemeClr val="accent2">
                    <a:lumMod val="50000"/>
                  </a:schemeClr>
                </a:solidFill>
                <a:latin typeface="Century Gothic" panose="020B0502020202020204" pitchFamily="34" charset="0"/>
              </a:rPr>
              <a:t>Quer ter mais vantagens?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t-BR" dirty="0">
                <a:solidFill>
                  <a:schemeClr val="accent2">
                    <a:lumMod val="50000"/>
                  </a:schemeClr>
                </a:solidFill>
                <a:latin typeface="Century Gothic" panose="020B0502020202020204" pitchFamily="34" charset="0"/>
              </a:rPr>
              <a:t>Incentive sua equipe a ingressar mais pessoas e ganhe 3% sobre o valor total da compra dela. (2ª geração</a:t>
            </a:r>
            <a:r>
              <a:rPr lang="pt-BR" dirty="0" smtClean="0">
                <a:solidFill>
                  <a:schemeClr val="accent2">
                    <a:lumMod val="50000"/>
                  </a:schemeClr>
                </a:solidFill>
                <a:latin typeface="Century Gothic" panose="020B0502020202020204" pitchFamily="34" charset="0"/>
              </a:rPr>
              <a:t>)*                                                              </a:t>
            </a:r>
            <a:r>
              <a:rPr lang="pt-BR" dirty="0">
                <a:solidFill>
                  <a:schemeClr val="accent2">
                    <a:lumMod val="50000"/>
                  </a:schemeClr>
                </a:solidFill>
                <a:latin typeface="Century Gothic" panose="020B0502020202020204" pitchFamily="34" charset="0"/>
              </a:rPr>
              <a:t>*após a segunda compra</a:t>
            </a:r>
          </a:p>
          <a:p>
            <a:pPr>
              <a:buFont typeface="Wingdings" panose="05000000000000000000" pitchFamily="2" charset="2"/>
              <a:buChar char="ü"/>
            </a:pPr>
            <a:endParaRPr lang="pt-BR" dirty="0" smtClean="0">
              <a:latin typeface="Century Gothic" panose="020B0502020202020204" pitchFamily="34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0546" y="1416675"/>
            <a:ext cx="1056068" cy="792051"/>
          </a:xfrm>
          <a:prstGeom prst="rect">
            <a:avLst/>
          </a:prstGeom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1892" y="3477298"/>
            <a:ext cx="1721477" cy="12911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7219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acetado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555</TotalTime>
  <Words>726</Words>
  <Application>Microsoft Office PowerPoint</Application>
  <PresentationFormat>Widescreen</PresentationFormat>
  <Paragraphs>107</Paragraphs>
  <Slides>13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13</vt:i4>
      </vt:variant>
    </vt:vector>
  </HeadingPairs>
  <TitlesOfParts>
    <vt:vector size="21" baseType="lpstr">
      <vt:lpstr>Arial</vt:lpstr>
      <vt:lpstr>Century Gothic</vt:lpstr>
      <vt:lpstr>Times New Roman</vt:lpstr>
      <vt:lpstr>Trebuchet MS</vt:lpstr>
      <vt:lpstr>Wingdings</vt:lpstr>
      <vt:lpstr>Wingdings 3</vt:lpstr>
      <vt:lpstr>Znikomit</vt:lpstr>
      <vt:lpstr>Facetado</vt:lpstr>
      <vt:lpstr>SISTEMAS DE VENDAS </vt:lpstr>
      <vt:lpstr>Apresentação do PowerPoint</vt:lpstr>
      <vt:lpstr>Apresentação do PowerPoint</vt:lpstr>
      <vt:lpstr> CCR  Clube de Consumo Ramelk</vt:lpstr>
      <vt:lpstr>Apresentação do PowerPoint</vt:lpstr>
      <vt:lpstr>Apresentação do PowerPoint</vt:lpstr>
      <vt:lpstr> CVR  Clube de Vendas Ramelk</vt:lpstr>
      <vt:lpstr>Apresentação do PowerPoint</vt:lpstr>
      <vt:lpstr>Apresentação do PowerPoint</vt:lpstr>
      <vt:lpstr> CVR+  Clube de Vendas Ramelk + 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SISTEMAS DE VENDAS</dc:title>
  <dc:creator>Ramelk</dc:creator>
  <cp:lastModifiedBy>Ramelk</cp:lastModifiedBy>
  <cp:revision>43</cp:revision>
  <dcterms:created xsi:type="dcterms:W3CDTF">2020-03-12T18:17:20Z</dcterms:created>
  <dcterms:modified xsi:type="dcterms:W3CDTF">2020-03-16T18:47:21Z</dcterms:modified>
</cp:coreProperties>
</file>